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3" r:id="rId3"/>
    <p:sldId id="264" r:id="rId4"/>
    <p:sldId id="265" r:id="rId5"/>
    <p:sldId id="266" r:id="rId6"/>
    <p:sldId id="267" r:id="rId7"/>
    <p:sldId id="268" r:id="rId8"/>
    <p:sldId id="269" r:id="rId9"/>
    <p:sldId id="270" r:id="rId10"/>
    <p:sldId id="271" r:id="rId11"/>
    <p:sldId id="272" r:id="rId12"/>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6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7" d="100"/>
          <a:sy n="147" d="100"/>
        </p:scale>
        <p:origin x="-594" y="-10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26.10.2024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26.10.2024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26.10.2024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26.10.2024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26.10.2024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26.10.2024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26.10.2024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26.10.2024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26.10.2024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26.10.2024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26.10.2024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1000"/>
            <a:lum/>
          </a:blip>
          <a:srcRect/>
          <a:stretch>
            <a:fillRect t="-11000" b="-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26.10.2024</a:t>
            </a:fld>
            <a:endParaRPr lang="ru-RU" dirty="0"/>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roshscool6.edumsko.ru/activity/innovate/ground/505" TargetMode="External"/><Relationship Id="rId7" Type="http://schemas.openxmlformats.org/officeDocument/2006/relationships/hyperlink" Target="https://roshscool6.edumsko.ru/activity/innovate/ground/2946"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roshscool6.edumsko.ru/uploads/1200/1171/section/2193707/prezentatsii/Tuzhanskaia_seminar.pptx?1681292429110" TargetMode="External"/><Relationship Id="rId5" Type="http://schemas.openxmlformats.org/officeDocument/2006/relationships/image" Target="../media/image22.jpeg"/><Relationship Id="rId4" Type="http://schemas.openxmlformats.org/officeDocument/2006/relationships/hyperlink" Target="https://roshscool6.edumsko.ru/about/growing/news/post/2081357"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qxuwK0CGoFU"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softcatalog.info/ru/programmy/freeca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3dtoday.ru/blogs/serzkhokhlov/ot-idei-k-proektu"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vk.com/public203213239"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375495">
            <a:off x="182011" y="1545302"/>
            <a:ext cx="7651160" cy="1112194"/>
          </a:xfrm>
        </p:spPr>
        <p:txBody>
          <a:bodyPr>
            <a:normAutofit fontScale="90000"/>
          </a:bodyPr>
          <a:lstStyle/>
          <a:p>
            <a:pPr algn="r"/>
            <a:r>
              <a:rPr lang="ru-RU" sz="2000" dirty="0">
                <a:solidFill>
                  <a:schemeClr val="bg1"/>
                </a:solidFill>
                <a:latin typeface="Arial Black" pitchFamily="34" charset="0"/>
              </a:rPr>
              <a:t/>
            </a:r>
            <a:br>
              <a:rPr lang="ru-RU" sz="2000" dirty="0">
                <a:solidFill>
                  <a:schemeClr val="bg1"/>
                </a:solidFill>
                <a:latin typeface="Arial Black" pitchFamily="34" charset="0"/>
              </a:rPr>
            </a:br>
            <a:r>
              <a:rPr lang="ru-RU" sz="3100" dirty="0">
                <a:solidFill>
                  <a:schemeClr val="bg1"/>
                </a:solidFill>
                <a:latin typeface="Arial Black" pitchFamily="34" charset="0"/>
              </a:rPr>
              <a:t>Точки </a:t>
            </a:r>
            <a:r>
              <a:rPr lang="ru-RU" sz="3100" dirty="0" smtClean="0">
                <a:solidFill>
                  <a:schemeClr val="bg1"/>
                </a:solidFill>
                <a:latin typeface="Arial Black" pitchFamily="34" charset="0"/>
              </a:rPr>
              <a:t>роста</a:t>
            </a:r>
            <a:r>
              <a:rPr lang="ru-RU" sz="3100" dirty="0">
                <a:solidFill>
                  <a:schemeClr val="bg1"/>
                </a:solidFill>
                <a:latin typeface="Arial Black" pitchFamily="34" charset="0"/>
              </a:rPr>
              <a:t/>
            </a:r>
            <a:br>
              <a:rPr lang="ru-RU" sz="3100" dirty="0">
                <a:solidFill>
                  <a:schemeClr val="bg1"/>
                </a:solidFill>
                <a:latin typeface="Arial Black" pitchFamily="34" charset="0"/>
              </a:rPr>
            </a:br>
            <a:r>
              <a:rPr lang="ru-RU" sz="3100" dirty="0">
                <a:solidFill>
                  <a:schemeClr val="bg1"/>
                </a:solidFill>
                <a:latin typeface="Arial Black" pitchFamily="34" charset="0"/>
              </a:rPr>
              <a:t>Как и куда расти в сельской </a:t>
            </a:r>
            <a:r>
              <a:rPr lang="ru-RU" sz="3100" dirty="0" smtClean="0">
                <a:solidFill>
                  <a:schemeClr val="bg1"/>
                </a:solidFill>
                <a:latin typeface="Arial Black" pitchFamily="34" charset="0"/>
              </a:rPr>
              <a:t>школе</a:t>
            </a:r>
            <a:r>
              <a:rPr lang="ru-RU" sz="2700" dirty="0">
                <a:solidFill>
                  <a:srgbClr val="256EFF"/>
                </a:solidFill>
                <a:latin typeface="Arial Black" pitchFamily="34" charset="0"/>
              </a:rPr>
              <a:t/>
            </a:r>
            <a:br>
              <a:rPr lang="ru-RU" sz="2700" dirty="0">
                <a:solidFill>
                  <a:srgbClr val="256EFF"/>
                </a:solidFill>
                <a:latin typeface="Arial Black" pitchFamily="34" charset="0"/>
              </a:rPr>
            </a:br>
            <a:endParaRPr lang="ru-RU" sz="2700" dirty="0">
              <a:solidFill>
                <a:srgbClr val="256EFF"/>
              </a:solidFill>
              <a:latin typeface="Arial Black" pitchFamily="34" charset="0"/>
            </a:endParaRPr>
          </a:p>
        </p:txBody>
      </p:sp>
      <p:sp>
        <p:nvSpPr>
          <p:cNvPr id="3" name="Подзаголовок 2"/>
          <p:cNvSpPr>
            <a:spLocks noGrp="1"/>
          </p:cNvSpPr>
          <p:nvPr>
            <p:ph type="subTitle" idx="1"/>
          </p:nvPr>
        </p:nvSpPr>
        <p:spPr>
          <a:xfrm rot="341923">
            <a:off x="203681" y="2567052"/>
            <a:ext cx="2837333" cy="628028"/>
          </a:xfrm>
        </p:spPr>
        <p:txBody>
          <a:bodyPr>
            <a:normAutofit/>
          </a:bodyPr>
          <a:lstStyle/>
          <a:p>
            <a:pPr algn="l"/>
            <a:r>
              <a:rPr lang="ru-RU" sz="1200" dirty="0">
                <a:solidFill>
                  <a:srgbClr val="256EFF"/>
                </a:solidFill>
                <a:latin typeface="Arial Black" pitchFamily="34" charset="0"/>
              </a:rPr>
              <a:t>МБОУ «СОШ № 6 г. </a:t>
            </a:r>
            <a:r>
              <a:rPr lang="ru-RU" sz="1200" dirty="0" smtClean="0">
                <a:solidFill>
                  <a:srgbClr val="256EFF"/>
                </a:solidFill>
                <a:latin typeface="Arial Black" pitchFamily="34" charset="0"/>
              </a:rPr>
              <a:t>Рошаль»</a:t>
            </a:r>
          </a:p>
          <a:p>
            <a:pPr algn="l"/>
            <a:r>
              <a:rPr lang="ru-RU" sz="1200" dirty="0" smtClean="0">
                <a:solidFill>
                  <a:srgbClr val="256EFF"/>
                </a:solidFill>
                <a:latin typeface="Arial Black" pitchFamily="34" charset="0"/>
              </a:rPr>
              <a:t>Городской округ Шатура</a:t>
            </a:r>
            <a:endParaRPr lang="ru-RU" sz="1200" dirty="0">
              <a:solidFill>
                <a:srgbClr val="256EFF"/>
              </a:solidFill>
            </a:endParaRPr>
          </a:p>
        </p:txBody>
      </p:sp>
      <p:sp>
        <p:nvSpPr>
          <p:cNvPr id="4" name="Прямоугольник 3"/>
          <p:cNvSpPr/>
          <p:nvPr/>
        </p:nvSpPr>
        <p:spPr>
          <a:xfrm>
            <a:off x="107504" y="51470"/>
            <a:ext cx="5184576" cy="738664"/>
          </a:xfrm>
          <a:prstGeom prst="rect">
            <a:avLst/>
          </a:prstGeom>
        </p:spPr>
        <p:txBody>
          <a:bodyPr wrap="square">
            <a:spAutoFit/>
          </a:bodyPr>
          <a:lstStyle/>
          <a:p>
            <a:r>
              <a:rPr lang="ru-RU" sz="1400" b="1" dirty="0">
                <a:solidFill>
                  <a:schemeClr val="bg1"/>
                </a:solidFill>
                <a:latin typeface="Arial Black" pitchFamily="34" charset="0"/>
              </a:rPr>
              <a:t>Конкурс образовательных практик </a:t>
            </a:r>
            <a:br>
              <a:rPr lang="ru-RU" sz="1400" b="1" dirty="0">
                <a:solidFill>
                  <a:schemeClr val="bg1"/>
                </a:solidFill>
                <a:latin typeface="Arial Black" pitchFamily="34" charset="0"/>
              </a:rPr>
            </a:br>
            <a:r>
              <a:rPr lang="ru-RU" sz="1400" b="1" dirty="0">
                <a:solidFill>
                  <a:schemeClr val="bg1"/>
                </a:solidFill>
                <a:latin typeface="Arial Black" pitchFamily="34" charset="0"/>
              </a:rPr>
              <a:t>в сфере цифровой трансформации образования</a:t>
            </a:r>
            <a:br>
              <a:rPr lang="ru-RU" sz="1400" b="1" dirty="0">
                <a:solidFill>
                  <a:schemeClr val="bg1"/>
                </a:solidFill>
                <a:latin typeface="Arial Black" pitchFamily="34" charset="0"/>
              </a:rPr>
            </a:br>
            <a:r>
              <a:rPr lang="ru-RU" sz="1400" b="1" dirty="0">
                <a:solidFill>
                  <a:schemeClr val="bg1"/>
                </a:solidFill>
                <a:latin typeface="Arial Black" pitchFamily="34" charset="0"/>
              </a:rPr>
              <a:t>«Цифровая волна </a:t>
            </a:r>
            <a:r>
              <a:rPr lang="ru-RU" sz="1400" b="1" dirty="0" smtClean="0">
                <a:solidFill>
                  <a:schemeClr val="bg1"/>
                </a:solidFill>
                <a:latin typeface="Arial Black" pitchFamily="34" charset="0"/>
              </a:rPr>
              <a:t>- 2024</a:t>
            </a:r>
            <a:r>
              <a:rPr lang="ru-RU" sz="1400" b="1" dirty="0">
                <a:solidFill>
                  <a:schemeClr val="bg1"/>
                </a:solidFill>
                <a:latin typeface="Arial Black" pitchFamily="34" charset="0"/>
              </a:rPr>
              <a:t>»</a:t>
            </a:r>
          </a:p>
        </p:txBody>
      </p:sp>
      <p:pic>
        <p:nvPicPr>
          <p:cNvPr id="1026" name="Picture 2" descr="E:\Работа\Работа\КОНКУРСЫ\Цифровая волна 2024\ЛОГОТИП_ФИНАЛЬНЫЙ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52576">
            <a:off x="7846207" y="2144076"/>
            <a:ext cx="998937" cy="71246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Работа\Работа\КОНКУРСЫ\Цифровая волна 2024\Логотип_Школа6.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53830">
            <a:off x="8138001" y="3635568"/>
            <a:ext cx="1125055" cy="79005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rot="318730">
            <a:off x="5723417" y="3159745"/>
            <a:ext cx="3390255" cy="461665"/>
          </a:xfrm>
          <a:prstGeom prst="rect">
            <a:avLst/>
          </a:prstGeom>
        </p:spPr>
        <p:txBody>
          <a:bodyPr wrap="square">
            <a:spAutoFit/>
          </a:bodyPr>
          <a:lstStyle/>
          <a:p>
            <a:pPr algn="r"/>
            <a:r>
              <a:rPr lang="ru-RU" sz="1200" dirty="0" err="1">
                <a:solidFill>
                  <a:srgbClr val="FF0000"/>
                </a:solidFill>
                <a:latin typeface="Arial Black" pitchFamily="34" charset="0"/>
              </a:rPr>
              <a:t>Тужанская</a:t>
            </a:r>
            <a:r>
              <a:rPr lang="ru-RU" sz="1200" dirty="0">
                <a:solidFill>
                  <a:srgbClr val="FF0000"/>
                </a:solidFill>
                <a:latin typeface="Arial Black" pitchFamily="34" charset="0"/>
              </a:rPr>
              <a:t> </a:t>
            </a:r>
            <a:endParaRPr lang="ru-RU" sz="1200" dirty="0" smtClean="0">
              <a:solidFill>
                <a:srgbClr val="FF0000"/>
              </a:solidFill>
              <a:latin typeface="Arial Black" pitchFamily="34" charset="0"/>
            </a:endParaRPr>
          </a:p>
          <a:p>
            <a:pPr algn="r"/>
            <a:r>
              <a:rPr lang="ru-RU" sz="1200" dirty="0" smtClean="0">
                <a:solidFill>
                  <a:srgbClr val="FF0000"/>
                </a:solidFill>
                <a:latin typeface="Arial Black" pitchFamily="34" charset="0"/>
              </a:rPr>
              <a:t>Елена </a:t>
            </a:r>
            <a:r>
              <a:rPr lang="ru-RU" sz="1200" dirty="0">
                <a:solidFill>
                  <a:srgbClr val="FF0000"/>
                </a:solidFill>
                <a:latin typeface="Arial Black" pitchFamily="34" charset="0"/>
              </a:rPr>
              <a:t>Геннадьевна</a:t>
            </a:r>
          </a:p>
        </p:txBody>
      </p:sp>
    </p:spTree>
    <p:extLst>
      <p:ext uri="{BB962C8B-B14F-4D97-AF65-F5344CB8AC3E}">
        <p14:creationId xmlns:p14="http://schemas.microsoft.com/office/powerpoint/2010/main" val="1957347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687" y="46015"/>
            <a:ext cx="6373407" cy="5355312"/>
          </a:xfrm>
          <a:prstGeom prst="rect">
            <a:avLst/>
          </a:prstGeom>
        </p:spPr>
        <p:txBody>
          <a:bodyPr wrap="square">
            <a:spAutoFit/>
          </a:bodyPr>
          <a:lstStyle/>
          <a:p>
            <a:r>
              <a:rPr lang="ru-RU" dirty="0"/>
              <a:t>Нам с ребятами понадобился примерно год, чтобы мы освоили оборудование и ПО в той степени, чтобы могли делать свои проекты. Было тяжело. Всему учились с нуля, движимые энтузиазмом. С</a:t>
            </a:r>
            <a:r>
              <a:rPr lang="ru-RU" dirty="0" smtClean="0"/>
              <a:t>таршеклассники делятся </a:t>
            </a:r>
            <a:r>
              <a:rPr lang="ru-RU" dirty="0"/>
              <a:t>опытом </a:t>
            </a:r>
            <a:r>
              <a:rPr lang="ru-RU" dirty="0" smtClean="0"/>
              <a:t>с </a:t>
            </a:r>
            <a:r>
              <a:rPr lang="ru-RU" dirty="0"/>
              <a:t>ребятами начальной школы. «Реальный и виртуальный конструктор ЛЕГО» - мероприятие в рамках кружка «Занимательная информатика» организовано в  форме: наставники </a:t>
            </a:r>
            <a:r>
              <a:rPr lang="ru-RU" dirty="0" smtClean="0"/>
              <a:t>– обучающиеся.</a:t>
            </a:r>
            <a:endParaRPr lang="ru-RU" dirty="0"/>
          </a:p>
          <a:p>
            <a:r>
              <a:rPr lang="ru-RU" dirty="0"/>
              <a:t>Освоение и применение современных цифровых технологий в </a:t>
            </a:r>
            <a:r>
              <a:rPr lang="ru-RU" dirty="0" smtClean="0"/>
              <a:t>образовательной </a:t>
            </a:r>
            <a:r>
              <a:rPr lang="ru-RU" dirty="0"/>
              <a:t>деятельности сельских и школ малых городов было успешным и для учеников и преподавателей нужно создать условия, прежде всего для преподавательского состава. Такие школы испытывают дефицит квалифицированных кадров. Чтобы учитель при своей загруженности получил серьезную переподготовку, был реально охвачен «цифровой волной»  инновационных технологий, его как минимум надо материально </a:t>
            </a:r>
            <a:r>
              <a:rPr lang="ru-RU" dirty="0" smtClean="0"/>
              <a:t>мотивировать.</a:t>
            </a:r>
          </a:p>
          <a:p>
            <a:r>
              <a:rPr lang="ru-RU" dirty="0" smtClean="0"/>
              <a:t>. </a:t>
            </a:r>
            <a:endParaRPr lang="ru-RU" dirty="0"/>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1095" y="32784"/>
            <a:ext cx="2439594" cy="2439594"/>
          </a:xfrm>
          <a:prstGeom prst="rect">
            <a:avLst/>
          </a:prstGeom>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1095" y="2522202"/>
            <a:ext cx="2456541" cy="245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E:\Работа\Работа\КОНКУРСЫ\Цифровая волна 2024\ЛОГОТИП_ФИНАЛЬНЫЙ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4136186"/>
            <a:ext cx="1368152" cy="94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140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Работа\Работа\КОНКУРСЫ\Цифровая волна 2024\ЛОГОТИП_ФИНАЛЬНЫЙ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4136186"/>
            <a:ext cx="1368152" cy="94880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27784" y="9385"/>
            <a:ext cx="6516216" cy="2585323"/>
          </a:xfrm>
          <a:prstGeom prst="rect">
            <a:avLst/>
          </a:prstGeom>
        </p:spPr>
        <p:txBody>
          <a:bodyPr wrap="square">
            <a:spAutoFit/>
          </a:bodyPr>
          <a:lstStyle/>
          <a:p>
            <a:r>
              <a:rPr lang="ru-RU" dirty="0"/>
              <a:t>Становимся региональной </a:t>
            </a:r>
            <a:r>
              <a:rPr lang="ru-RU" dirty="0" err="1"/>
              <a:t>стажировочной</a:t>
            </a:r>
            <a:r>
              <a:rPr lang="ru-RU" dirty="0"/>
              <a:t> площадкой «Современные образовательные технологии». Период работы площадки — с 01.09.22 по 31.08.23. </a:t>
            </a:r>
            <a:r>
              <a:rPr lang="ru-RU" dirty="0">
                <a:hlinkClick r:id="rId3"/>
              </a:rPr>
              <a:t>https://</a:t>
            </a:r>
            <a:r>
              <a:rPr lang="ru-RU" dirty="0" smtClean="0">
                <a:hlinkClick r:id="rId3"/>
              </a:rPr>
              <a:t>roshscool6.edumsko.ru/activity/innovate/ground/505</a:t>
            </a:r>
            <a:endParaRPr lang="en-US" dirty="0" smtClean="0"/>
          </a:p>
          <a:p>
            <a:r>
              <a:rPr lang="ru-RU" dirty="0" smtClean="0"/>
              <a:t>Март </a:t>
            </a:r>
            <a:r>
              <a:rPr lang="ru-RU" dirty="0"/>
              <a:t>2023г. семинар-практикум «Цифровые технологии – средство </a:t>
            </a:r>
            <a:r>
              <a:rPr lang="ru-RU" dirty="0" smtClean="0"/>
              <a:t>построения </a:t>
            </a:r>
            <a:r>
              <a:rPr lang="ru-RU" dirty="0"/>
              <a:t>цифровой образовательной среды» </a:t>
            </a:r>
            <a:r>
              <a:rPr lang="ru-RU" dirty="0" smtClean="0"/>
              <a:t>.На </a:t>
            </a:r>
            <a:r>
              <a:rPr lang="ru-RU" dirty="0"/>
              <a:t>семинаре познакомились с практическими наработками применения цифровых технологий </a:t>
            </a:r>
            <a:r>
              <a:rPr lang="ru-RU" dirty="0" smtClean="0">
                <a:hlinkClick r:id="rId4"/>
              </a:rPr>
              <a:t>https</a:t>
            </a:r>
            <a:r>
              <a:rPr lang="ru-RU" dirty="0">
                <a:hlinkClick r:id="rId4"/>
              </a:rPr>
              <a:t>://</a:t>
            </a:r>
            <a:r>
              <a:rPr lang="ru-RU" dirty="0" smtClean="0">
                <a:hlinkClick r:id="rId4"/>
              </a:rPr>
              <a:t>roshscool6.edumsko.ru/about/growing/news/post/2081357</a:t>
            </a:r>
            <a:r>
              <a:rPr lang="en-US" dirty="0" smtClean="0"/>
              <a:t> </a:t>
            </a:r>
            <a:endParaRPr lang="ru-RU" dirty="0" smtClean="0"/>
          </a:p>
        </p:txBody>
      </p:sp>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05695"/>
            <a:ext cx="2392702" cy="2392702"/>
          </a:xfrm>
          <a:prstGeom prst="rect">
            <a:avLst/>
          </a:prstGeom>
        </p:spPr>
      </p:pic>
      <p:sp>
        <p:nvSpPr>
          <p:cNvPr id="5" name="Прямоугольник 4"/>
          <p:cNvSpPr/>
          <p:nvPr/>
        </p:nvSpPr>
        <p:spPr>
          <a:xfrm>
            <a:off x="107504" y="2670864"/>
            <a:ext cx="9036496" cy="2308324"/>
          </a:xfrm>
          <a:prstGeom prst="rect">
            <a:avLst/>
          </a:prstGeom>
        </p:spPr>
        <p:txBody>
          <a:bodyPr wrap="square">
            <a:spAutoFit/>
          </a:bodyPr>
          <a:lstStyle/>
          <a:p>
            <a:r>
              <a:rPr lang="ru-RU" dirty="0"/>
              <a:t>В том числе, </a:t>
            </a:r>
            <a:r>
              <a:rPr lang="ru-RU" dirty="0" err="1"/>
              <a:t>Тужанская</a:t>
            </a:r>
            <a:r>
              <a:rPr lang="ru-RU" dirty="0"/>
              <a:t> Е. Г. провела мастер-класс «Элементы проектной деятельности в 3Д-моделировании» в рамках уроков технологии и информатики. </a:t>
            </a:r>
            <a:r>
              <a:rPr lang="ru-RU" dirty="0">
                <a:hlinkClick r:id="rId6"/>
              </a:rPr>
              <a:t>https://</a:t>
            </a:r>
            <a:r>
              <a:rPr lang="ru-RU" dirty="0" smtClean="0">
                <a:hlinkClick r:id="rId6"/>
              </a:rPr>
              <a:t>roshscool6.edumsko.ru/uploads/1200/1171/section/2193707/prezentatsii/Tuzhanskaia_seminar.pptx?1681292429110</a:t>
            </a:r>
            <a:r>
              <a:rPr lang="ru-RU" dirty="0" smtClean="0"/>
              <a:t> .</a:t>
            </a:r>
            <a:endParaRPr lang="ru-RU" dirty="0"/>
          </a:p>
          <a:p>
            <a:r>
              <a:rPr lang="ru-RU" dirty="0" smtClean="0"/>
              <a:t>Продвигаемся </a:t>
            </a:r>
            <a:r>
              <a:rPr lang="ru-RU" dirty="0"/>
              <a:t>и растем дальше. С 01.09.24 по 31.05.25 региональная </a:t>
            </a:r>
            <a:r>
              <a:rPr lang="ru-RU" dirty="0" err="1"/>
              <a:t>стажировочная</a:t>
            </a:r>
            <a:r>
              <a:rPr lang="ru-RU" dirty="0"/>
              <a:t> площадка «Цифровая образовательная среда как условие повышения эффективности организации образовательной деятельности». </a:t>
            </a:r>
            <a:r>
              <a:rPr lang="ru-RU" dirty="0">
                <a:hlinkClick r:id="rId7"/>
              </a:rPr>
              <a:t>https://</a:t>
            </a:r>
            <a:r>
              <a:rPr lang="ru-RU" dirty="0" smtClean="0">
                <a:hlinkClick r:id="rId7"/>
              </a:rPr>
              <a:t>roshscool6.edumsko.ru/activity/innovate/ground/2946 </a:t>
            </a:r>
            <a:endParaRPr lang="ru-RU" dirty="0"/>
          </a:p>
        </p:txBody>
      </p:sp>
    </p:spTree>
    <p:extLst>
      <p:ext uri="{BB962C8B-B14F-4D97-AF65-F5344CB8AC3E}">
        <p14:creationId xmlns:p14="http://schemas.microsoft.com/office/powerpoint/2010/main" val="289927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95486"/>
            <a:ext cx="8784976" cy="1200329"/>
          </a:xfrm>
          <a:prstGeom prst="rect">
            <a:avLst/>
          </a:prstGeom>
        </p:spPr>
        <p:txBody>
          <a:bodyPr wrap="square">
            <a:spAutoFit/>
          </a:bodyPr>
          <a:lstStyle/>
          <a:p>
            <a:r>
              <a:rPr lang="ru-RU" b="1" dirty="0">
                <a:solidFill>
                  <a:srgbClr val="FF0000"/>
                </a:solidFill>
              </a:rPr>
              <a:t>Цель </a:t>
            </a:r>
            <a:r>
              <a:rPr lang="ru-RU" b="1" dirty="0" smtClean="0">
                <a:solidFill>
                  <a:srgbClr val="FF0000"/>
                </a:solidFill>
              </a:rPr>
              <a:t>работы</a:t>
            </a:r>
          </a:p>
          <a:p>
            <a:r>
              <a:rPr lang="ru-RU" b="1" dirty="0" smtClean="0"/>
              <a:t>Трансляция </a:t>
            </a:r>
            <a:r>
              <a:rPr lang="ru-RU" b="1" dirty="0"/>
              <a:t>опыта по  практике  применения современных цифровых технологий в образовательной деятельности,  в частности технологии 3D моделирования в проектной деятельности.</a:t>
            </a:r>
          </a:p>
        </p:txBody>
      </p:sp>
      <p:pic>
        <p:nvPicPr>
          <p:cNvPr id="2050" name="Picture 2" descr="E:\Работа\Работа\КОНКУРСЫ\Цифровая волна 2024\ЛОГОТИП_ФИНАЛЬНЫЙ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4136186"/>
            <a:ext cx="1368152" cy="94880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9512" y="1707654"/>
            <a:ext cx="8784976" cy="2862322"/>
          </a:xfrm>
          <a:prstGeom prst="rect">
            <a:avLst/>
          </a:prstGeom>
        </p:spPr>
        <p:txBody>
          <a:bodyPr wrap="square">
            <a:spAutoFit/>
          </a:bodyPr>
          <a:lstStyle/>
          <a:p>
            <a:r>
              <a:rPr lang="ru-RU" dirty="0"/>
              <a:t>Несмотря на то, что 3D технологии существует уже некоторое время, рынок все еще находит новые способы внедрения инноваций и применения этой технологии. Технологии позволяют напечатать практически что угодно, причем не просто изображение на бумаге, а воссоздать точный трёхмерный геометрический объект, даже со сложным внутренним устройством. Бизнес-идей для 3D-печати огромное количество, каждый найдет что-то интересное, новое! Этими идеями было легко заинтересовать ребят, особенно если они видят, как их идея превращается в </a:t>
            </a:r>
            <a:r>
              <a:rPr lang="ru-RU" dirty="0" smtClean="0"/>
              <a:t>3D-модель.</a:t>
            </a:r>
          </a:p>
          <a:p>
            <a:r>
              <a:rPr lang="ru-RU" dirty="0"/>
              <a:t>Действенная мотивация – ключ к развитию и саморазвитию ребенка, а значит к </a:t>
            </a:r>
            <a:r>
              <a:rPr lang="ru-RU" dirty="0" smtClean="0"/>
              <a:t>повышению качества </a:t>
            </a:r>
            <a:r>
              <a:rPr lang="ru-RU" dirty="0"/>
              <a:t>образования, вечно актуальная задача.</a:t>
            </a:r>
          </a:p>
        </p:txBody>
      </p:sp>
    </p:spTree>
    <p:extLst>
      <p:ext uri="{BB962C8B-B14F-4D97-AF65-F5344CB8AC3E}">
        <p14:creationId xmlns:p14="http://schemas.microsoft.com/office/powerpoint/2010/main" val="1878527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l="3071" r="3807"/>
          <a:stretch/>
        </p:blipFill>
        <p:spPr>
          <a:xfrm>
            <a:off x="5868144" y="2765715"/>
            <a:ext cx="2934556" cy="1705587"/>
          </a:xfrm>
          <a:prstGeom prst="rect">
            <a:avLst/>
          </a:prstGeom>
        </p:spPr>
      </p:pic>
      <p:sp>
        <p:nvSpPr>
          <p:cNvPr id="2" name="Прямоугольник 1"/>
          <p:cNvSpPr/>
          <p:nvPr/>
        </p:nvSpPr>
        <p:spPr>
          <a:xfrm>
            <a:off x="107504" y="123478"/>
            <a:ext cx="8928992" cy="2862322"/>
          </a:xfrm>
          <a:prstGeom prst="rect">
            <a:avLst/>
          </a:prstGeom>
        </p:spPr>
        <p:txBody>
          <a:bodyPr wrap="square">
            <a:spAutoFit/>
          </a:bodyPr>
          <a:lstStyle/>
          <a:p>
            <a:r>
              <a:rPr lang="ru-RU" dirty="0"/>
              <a:t>В конце августа 2020 г. Наша школа получила следующие оборудование (цифровой профиль): 10 </a:t>
            </a:r>
            <a:r>
              <a:rPr lang="ru-RU" dirty="0" err="1"/>
              <a:t>трансформеров</a:t>
            </a:r>
            <a:r>
              <a:rPr lang="ru-RU" dirty="0"/>
              <a:t> </a:t>
            </a:r>
            <a:r>
              <a:rPr lang="ru-RU" dirty="0" err="1"/>
              <a:t>нетбуков</a:t>
            </a:r>
            <a:r>
              <a:rPr lang="ru-RU" dirty="0"/>
              <a:t>, шлем виртуальной реальности HTC </a:t>
            </a:r>
            <a:r>
              <a:rPr lang="ru-RU" dirty="0" err="1"/>
              <a:t>Vive</a:t>
            </a:r>
            <a:r>
              <a:rPr lang="ru-RU" dirty="0"/>
              <a:t> </a:t>
            </a:r>
            <a:r>
              <a:rPr lang="ru-RU" dirty="0" err="1"/>
              <a:t>Cosmos</a:t>
            </a:r>
            <a:r>
              <a:rPr lang="ru-RU" dirty="0"/>
              <a:t> с мощным ноутбуком, 3D принтер ZENIT, 3 </a:t>
            </a:r>
            <a:r>
              <a:rPr lang="ru-RU" dirty="0" err="1"/>
              <a:t>квадрокоптера</a:t>
            </a:r>
            <a:r>
              <a:rPr lang="ru-RU" dirty="0"/>
              <a:t>, цифровой фотоаппарат </a:t>
            </a:r>
            <a:r>
              <a:rPr lang="ru-RU" dirty="0" err="1"/>
              <a:t>Nokia</a:t>
            </a:r>
            <a:r>
              <a:rPr lang="ru-RU" dirty="0"/>
              <a:t>, комплект для </a:t>
            </a:r>
            <a:r>
              <a:rPr lang="ru-RU" dirty="0" err="1" smtClean="0"/>
              <a:t>лего</a:t>
            </a:r>
            <a:r>
              <a:rPr lang="ru-RU" dirty="0" smtClean="0"/>
              <a:t>-конструирования</a:t>
            </a:r>
            <a:r>
              <a:rPr lang="ru-RU" dirty="0"/>
              <a:t>. </a:t>
            </a:r>
            <a:endParaRPr lang="ru-RU" dirty="0" smtClean="0"/>
          </a:p>
          <a:p>
            <a:r>
              <a:rPr lang="ru-RU" dirty="0" smtClean="0"/>
              <a:t>Предварительно  </a:t>
            </a:r>
            <a:r>
              <a:rPr lang="ru-RU" dirty="0"/>
              <a:t>были отремонтированы и позже соответственно меблированы  два кабинет под этот центр. </a:t>
            </a:r>
            <a:endParaRPr lang="ru-RU" dirty="0" smtClean="0"/>
          </a:p>
          <a:p>
            <a:r>
              <a:rPr lang="ru-RU" dirty="0" smtClean="0"/>
              <a:t>4.09.2020 </a:t>
            </a:r>
            <a:r>
              <a:rPr lang="ru-RU" dirty="0"/>
              <a:t>г состоялось открытие Центра образования  цифрового и гуманитарного профиля на базе нашей школы, уже с запуском и демонстрацией работы всего оборудования </a:t>
            </a:r>
            <a:r>
              <a:rPr lang="ru-RU" dirty="0">
                <a:hlinkClick r:id="rId3"/>
              </a:rPr>
              <a:t>https://</a:t>
            </a:r>
            <a:r>
              <a:rPr lang="ru-RU" dirty="0" smtClean="0">
                <a:hlinkClick r:id="rId3"/>
              </a:rPr>
              <a:t>youtu.be/qxuwK0CGoFU</a:t>
            </a:r>
            <a:endParaRPr lang="ru-RU" dirty="0" smtClean="0"/>
          </a:p>
          <a:p>
            <a:endParaRPr lang="ru-RU" b="1" dirty="0"/>
          </a:p>
        </p:txBody>
      </p:sp>
      <p:pic>
        <p:nvPicPr>
          <p:cNvPr id="3" name="Рисунок 2"/>
          <p:cNvPicPr>
            <a:picLocks noChangeAspect="1"/>
          </p:cNvPicPr>
          <p:nvPr/>
        </p:nvPicPr>
        <p:blipFill rotWithShape="1">
          <a:blip r:embed="rId4" cstate="print">
            <a:extLst>
              <a:ext uri="{28A0092B-C50C-407E-A947-70E740481C1C}">
                <a14:useLocalDpi xmlns:a14="http://schemas.microsoft.com/office/drawing/2010/main" val="0"/>
              </a:ext>
            </a:extLst>
          </a:blip>
          <a:srcRect t="1535" r="3266" b="1124"/>
          <a:stretch/>
        </p:blipFill>
        <p:spPr>
          <a:xfrm>
            <a:off x="3059832" y="3444133"/>
            <a:ext cx="2884713" cy="1632837"/>
          </a:xfrm>
          <a:prstGeom prst="rect">
            <a:avLst/>
          </a:prstGeom>
        </p:spPr>
      </p:pic>
      <p:pic>
        <p:nvPicPr>
          <p:cNvPr id="4" name="Рисунок 3"/>
          <p:cNvPicPr>
            <a:picLocks noChangeAspect="1"/>
          </p:cNvPicPr>
          <p:nvPr/>
        </p:nvPicPr>
        <p:blipFill rotWithShape="1">
          <a:blip r:embed="rId5" cstate="print">
            <a:extLst>
              <a:ext uri="{28A0092B-C50C-407E-A947-70E740481C1C}">
                <a14:useLocalDpi xmlns:a14="http://schemas.microsoft.com/office/drawing/2010/main" val="0"/>
              </a:ext>
            </a:extLst>
          </a:blip>
          <a:srcRect t="7681" r="15535"/>
          <a:stretch/>
        </p:blipFill>
        <p:spPr>
          <a:xfrm>
            <a:off x="323527" y="2787774"/>
            <a:ext cx="2847249" cy="1750487"/>
          </a:xfrm>
          <a:prstGeom prst="rect">
            <a:avLst/>
          </a:prstGeom>
        </p:spPr>
      </p:pic>
      <p:pic>
        <p:nvPicPr>
          <p:cNvPr id="2050" name="Picture 2" descr="E:\Работа\Работа\КОНКУРСЫ\Цифровая волна 2024\ЛОГОТИП_ФИНАЛЬНЫЙ (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8344" y="4136186"/>
            <a:ext cx="1368152" cy="94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091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1520" y="123478"/>
            <a:ext cx="8196380" cy="923330"/>
          </a:xfrm>
          <a:prstGeom prst="rect">
            <a:avLst/>
          </a:prstGeom>
        </p:spPr>
        <p:txBody>
          <a:bodyPr wrap="square">
            <a:spAutoFit/>
          </a:bodyPr>
          <a:lstStyle/>
          <a:p>
            <a:r>
              <a:rPr lang="ru-RU" dirty="0" smtClean="0"/>
              <a:t>С применением  3D-технологий «цифровая волна» подняла нас  в проектно-исследовательской деятельности.</a:t>
            </a:r>
          </a:p>
          <a:p>
            <a:r>
              <a:rPr lang="ru-RU" dirty="0" smtClean="0"/>
              <a:t>Поделюсь своим опытом использования всего лишь одного 3D принтера ZENIT</a:t>
            </a:r>
            <a:endParaRPr lang="ru-RU" dirty="0"/>
          </a:p>
        </p:txBody>
      </p:sp>
      <p:sp>
        <p:nvSpPr>
          <p:cNvPr id="7" name="Прямоугольник 6"/>
          <p:cNvSpPr/>
          <p:nvPr/>
        </p:nvSpPr>
        <p:spPr>
          <a:xfrm>
            <a:off x="4283968" y="1203598"/>
            <a:ext cx="4320480" cy="3693319"/>
          </a:xfrm>
          <a:prstGeom prst="rect">
            <a:avLst/>
          </a:prstGeom>
        </p:spPr>
        <p:txBody>
          <a:bodyPr wrap="square">
            <a:spAutoFit/>
          </a:bodyPr>
          <a:lstStyle/>
          <a:p>
            <a:r>
              <a:rPr lang="ru-RU" dirty="0" smtClean="0"/>
              <a:t>На  </a:t>
            </a:r>
            <a:r>
              <a:rPr lang="ru-RU" dirty="0"/>
              <a:t>базе  </a:t>
            </a:r>
            <a:r>
              <a:rPr lang="ru-RU" dirty="0" smtClean="0"/>
              <a:t>нашего </a:t>
            </a:r>
            <a:r>
              <a:rPr lang="ru-RU" dirty="0"/>
              <a:t>центра собралась </a:t>
            </a:r>
            <a:r>
              <a:rPr lang="ru-RU" dirty="0" smtClean="0"/>
              <a:t>команда  </a:t>
            </a:r>
            <a:r>
              <a:rPr lang="ru-RU" dirty="0"/>
              <a:t>единомышленников, учащихся 7-9 классов, готовых пробовать, учиться новому, реализовывать свои идеи, проекты.  Анализировали 30 лучших программных продуктов, включая 15 бесплатных, а также используемые в таких отраслях, как 3D-печать, анимация, игры.  Выбор пал на  </a:t>
            </a:r>
            <a:r>
              <a:rPr lang="ru-RU" dirty="0" err="1" smtClean="0"/>
              <a:t>FreeCAD</a:t>
            </a:r>
            <a:r>
              <a:rPr lang="ru-RU" dirty="0" smtClean="0"/>
              <a:t>. Начали </a:t>
            </a:r>
            <a:r>
              <a:rPr lang="ru-RU" dirty="0"/>
              <a:t>осваивать новые образовательные компетенции: 3D-моделирование, компьютерная графика, инженерный </a:t>
            </a:r>
            <a:r>
              <a:rPr lang="ru-RU" dirty="0" smtClean="0"/>
              <a:t>дизайн.</a:t>
            </a:r>
            <a:endParaRPr lang="ru-RU" dirty="0"/>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131845"/>
            <a:ext cx="3816424" cy="3816424"/>
          </a:xfrm>
          <a:prstGeom prst="rect">
            <a:avLst/>
          </a:prstGeom>
        </p:spPr>
      </p:pic>
      <p:pic>
        <p:nvPicPr>
          <p:cNvPr id="2050" name="Picture 2" descr="E:\Работа\Работа\КОНКУРСЫ\Цифровая волна 2024\ЛОГОТИП_ФИНАЛЬНЫЙ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4136186"/>
            <a:ext cx="1368152" cy="94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675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Работа\Работа\КОНКУРСЫ\Цифровая волна 2024\ЛОГОТИП_ФИНАЛЬНЫЙ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4136186"/>
            <a:ext cx="1368152" cy="948805"/>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2685347"/>
            <a:ext cx="4102559" cy="2308155"/>
          </a:xfrm>
          <a:prstGeom prst="rect">
            <a:avLst/>
          </a:prstGeom>
        </p:spPr>
      </p:pic>
      <p:sp>
        <p:nvSpPr>
          <p:cNvPr id="4" name="Прямоугольник 3"/>
          <p:cNvSpPr/>
          <p:nvPr/>
        </p:nvSpPr>
        <p:spPr>
          <a:xfrm>
            <a:off x="3923928" y="339502"/>
            <a:ext cx="5112568" cy="1754326"/>
          </a:xfrm>
          <a:prstGeom prst="rect">
            <a:avLst/>
          </a:prstGeom>
        </p:spPr>
        <p:txBody>
          <a:bodyPr wrap="square">
            <a:spAutoFit/>
          </a:bodyPr>
          <a:lstStyle/>
          <a:p>
            <a:r>
              <a:rPr lang="ru-RU" dirty="0" err="1"/>
              <a:t>FreeCAD</a:t>
            </a:r>
            <a:r>
              <a:rPr lang="ru-RU" dirty="0"/>
              <a:t> (</a:t>
            </a:r>
            <a:r>
              <a:rPr lang="ru-RU" dirty="0" err="1"/>
              <a:t>computer-aided-design</a:t>
            </a:r>
            <a:r>
              <a:rPr lang="ru-RU" dirty="0"/>
              <a:t>) - система автоматизированного проектирования. </a:t>
            </a:r>
            <a:endParaRPr lang="ru-RU" dirty="0" smtClean="0"/>
          </a:p>
          <a:p>
            <a:r>
              <a:rPr lang="ru-RU" dirty="0" smtClean="0"/>
              <a:t>Интерфейс</a:t>
            </a:r>
            <a:r>
              <a:rPr lang="ru-RU" dirty="0"/>
              <a:t>: Русский</a:t>
            </a:r>
          </a:p>
          <a:p>
            <a:r>
              <a:rPr lang="ru-RU" dirty="0"/>
              <a:t>Лицензия: Бесплатно .Операционные системы: </a:t>
            </a:r>
            <a:r>
              <a:rPr lang="ru-RU" dirty="0" err="1"/>
              <a:t>Windows</a:t>
            </a:r>
            <a:r>
              <a:rPr lang="ru-RU" dirty="0"/>
              <a:t> 7, 8, 10, XP, </a:t>
            </a:r>
            <a:r>
              <a:rPr lang="ru-RU" dirty="0" err="1"/>
              <a:t>Vista</a:t>
            </a:r>
            <a:r>
              <a:rPr lang="ru-RU" dirty="0"/>
              <a:t> Размер файла: 223 </a:t>
            </a:r>
            <a:r>
              <a:rPr lang="ru-RU" dirty="0" err="1"/>
              <a:t>Mb</a:t>
            </a:r>
            <a:r>
              <a:rPr lang="ru-RU" dirty="0"/>
              <a:t>  </a:t>
            </a:r>
          </a:p>
          <a:p>
            <a:r>
              <a:rPr lang="ru-RU" dirty="0">
                <a:hlinkClick r:id="rId4"/>
              </a:rPr>
              <a:t>https://</a:t>
            </a:r>
            <a:r>
              <a:rPr lang="ru-RU" dirty="0" smtClean="0">
                <a:hlinkClick r:id="rId4"/>
              </a:rPr>
              <a:t>softcatalog.info/ru/programmy/freecad</a:t>
            </a:r>
            <a:endParaRPr lang="ru-RU" dirty="0" smtClean="0"/>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395536" y="123478"/>
            <a:ext cx="3312368" cy="2282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125" y="2666244"/>
            <a:ext cx="1653991" cy="2346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411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448" y="1784495"/>
            <a:ext cx="2157095" cy="13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167" y="2931790"/>
            <a:ext cx="3384376" cy="2068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138451"/>
            <a:ext cx="8280920" cy="1477328"/>
          </a:xfrm>
          <a:prstGeom prst="rect">
            <a:avLst/>
          </a:prstGeom>
        </p:spPr>
        <p:txBody>
          <a:bodyPr wrap="square">
            <a:spAutoFit/>
          </a:bodyPr>
          <a:lstStyle/>
          <a:p>
            <a:r>
              <a:rPr lang="en-US" dirty="0" err="1" smtClean="0"/>
              <a:t>FreeCAD</a:t>
            </a:r>
            <a:r>
              <a:rPr lang="ru-RU" dirty="0" smtClean="0"/>
              <a:t> - это </a:t>
            </a:r>
            <a:r>
              <a:rPr lang="ru-RU" dirty="0"/>
              <a:t>бесплатное программное обеспечение для 3D-моделирования. Оно сделано в первую очередь для 3D-дизайна реальных объектов любого размера. Параметрическое моделирование позволяет легко модифицировать 3D-дизайн, возвращаясь к истории вашей модели и изменять ее параметры. Сохранять в формате .STL</a:t>
            </a:r>
          </a:p>
        </p:txBody>
      </p:sp>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602" y="1773018"/>
            <a:ext cx="2305050"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1707654"/>
            <a:ext cx="3057082" cy="1728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rotWithShape="1">
          <a:blip r:embed="rId6">
            <a:extLst>
              <a:ext uri="{28A0092B-C50C-407E-A947-70E740481C1C}">
                <a14:useLocalDpi xmlns:a14="http://schemas.microsoft.com/office/drawing/2010/main" val="0"/>
              </a:ext>
            </a:extLst>
          </a:blip>
          <a:srcRect l="11829" b="9839"/>
          <a:stretch/>
        </p:blipFill>
        <p:spPr bwMode="auto">
          <a:xfrm>
            <a:off x="4716016" y="3435847"/>
            <a:ext cx="2793559" cy="15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E:\Работа\Работа\КОНКУРСЫ\Цифровая волна 2024\ЛОГОТИП_ФИНАЛЬНЫЙ (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68344" y="4136186"/>
            <a:ext cx="1368152" cy="94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216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Работа\Работа\КОНКУРСЫ\Цифровая волна 2024\ЛОГОТИП_ФИНАЛЬНЫЙ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4136186"/>
            <a:ext cx="1368152" cy="94880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07504" y="13139"/>
            <a:ext cx="4896544" cy="5078313"/>
          </a:xfrm>
          <a:prstGeom prst="rect">
            <a:avLst/>
          </a:prstGeom>
        </p:spPr>
        <p:txBody>
          <a:bodyPr wrap="square">
            <a:spAutoFit/>
          </a:bodyPr>
          <a:lstStyle/>
          <a:p>
            <a:r>
              <a:rPr lang="ru-RU" dirty="0"/>
              <a:t>Команда ребят включилась в проектную деятельность.  Хохлов С. учащийся 8В класса стал участником от команды Всероссийского конкурса проектов 3D-моделирования и 3D-печати «Перспектива 3D», руководитель Е.Г. </a:t>
            </a:r>
            <a:r>
              <a:rPr lang="ru-RU" dirty="0" err="1"/>
              <a:t>Тужанская</a:t>
            </a:r>
            <a:r>
              <a:rPr lang="ru-RU" dirty="0"/>
              <a:t>. Прошел отборочный этап ноябрь 2022г. Всероссийского конкурса проектов 3D моделирования и 3D печати "Перспектива 3D"(Федеральный перечень)/ Представлял нашу школу с этим проектом на сайте 3D </a:t>
            </a:r>
            <a:r>
              <a:rPr lang="ru-RU" dirty="0" err="1"/>
              <a:t>today</a:t>
            </a:r>
            <a:r>
              <a:rPr lang="ru-RU" dirty="0"/>
              <a:t> и участвовал в рейтинге  публикаций</a:t>
            </a:r>
          </a:p>
          <a:p>
            <a:r>
              <a:rPr lang="ru-RU" u="sng" dirty="0">
                <a:hlinkClick r:id="rId3"/>
              </a:rPr>
              <a:t>https://3dtoday.ru/blogs/serzkhokhlov/ot-idei-k-proektu</a:t>
            </a:r>
            <a:r>
              <a:rPr lang="ru-RU" dirty="0"/>
              <a:t>. </a:t>
            </a:r>
          </a:p>
          <a:p>
            <a:r>
              <a:rPr lang="ru-RU" dirty="0"/>
              <a:t>Март 2023г.  Хохлов С. учащийся 8В класса, представлял командный проект на XII Всероссийском конкурсе научно-практических и исследовательских работ обучающихся «Лестница наук»</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267494"/>
            <a:ext cx="372427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793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Работа\Работа\КОНКУРСЫ\Цифровая волна 2024\ЛОГОТИП_ФИНАЛЬНЫЙ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4136186"/>
            <a:ext cx="1368152" cy="94880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004048" y="595941"/>
            <a:ext cx="3744416" cy="3908762"/>
          </a:xfrm>
          <a:prstGeom prst="rect">
            <a:avLst/>
          </a:prstGeom>
        </p:spPr>
        <p:txBody>
          <a:bodyPr wrap="square">
            <a:spAutoFit/>
          </a:bodyPr>
          <a:lstStyle/>
          <a:p>
            <a:r>
              <a:rPr lang="ru-RU" dirty="0"/>
              <a:t>На  XIX научно-практической конференции «Преемственность поколений. Шатура-2023» в ФНИЦ «ИПЛИТ РАН» Ярославцева И., ученица 9В класса МБОУ «СОШ № 6 г. Рошаль» представляла проект «3D-проектирование мебели» в тематическом направлении «Информатика и технологии будущего», научный руководитель </a:t>
            </a:r>
            <a:r>
              <a:rPr lang="ru-RU" dirty="0" err="1"/>
              <a:t>Тужанская</a:t>
            </a:r>
            <a:r>
              <a:rPr lang="ru-RU" dirty="0"/>
              <a:t> Е.Г</a:t>
            </a:r>
            <a:r>
              <a:rPr lang="ru-RU" dirty="0" smtClean="0"/>
              <a:t>.</a:t>
            </a:r>
          </a:p>
          <a:p>
            <a:r>
              <a:rPr lang="ru-RU" sz="1000" dirty="0"/>
              <a:t>Институт проблем лазерных и информационных технологий РАН — филиал Федерального государственного учреждения «Федеральный научно-исследовательский центр «Кристаллография и </a:t>
            </a:r>
            <a:r>
              <a:rPr lang="ru-RU" sz="1000" dirty="0" err="1"/>
              <a:t>фотоника</a:t>
            </a:r>
            <a:r>
              <a:rPr lang="ru-RU" sz="1000" dirty="0"/>
              <a:t>» </a:t>
            </a:r>
            <a:endParaRPr lang="ru-RU" sz="1000" dirty="0" smtClean="0"/>
          </a:p>
          <a:p>
            <a:r>
              <a:rPr lang="ru-RU" sz="1000" dirty="0" smtClean="0"/>
              <a:t>Российской </a:t>
            </a:r>
            <a:r>
              <a:rPr lang="ru-RU" sz="1000" dirty="0"/>
              <a:t>академии наук»</a:t>
            </a:r>
            <a:endParaRPr lang="ru-RU" sz="1000"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7494"/>
            <a:ext cx="4565657" cy="4565657"/>
          </a:xfrm>
          <a:prstGeom prst="rect">
            <a:avLst/>
          </a:prstGeom>
        </p:spPr>
      </p:pic>
    </p:spTree>
    <p:extLst>
      <p:ext uri="{BB962C8B-B14F-4D97-AF65-F5344CB8AC3E}">
        <p14:creationId xmlns:p14="http://schemas.microsoft.com/office/powerpoint/2010/main" val="250576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95486"/>
            <a:ext cx="4464496" cy="4524315"/>
          </a:xfrm>
          <a:prstGeom prst="rect">
            <a:avLst/>
          </a:prstGeom>
        </p:spPr>
        <p:txBody>
          <a:bodyPr wrap="square">
            <a:spAutoFit/>
          </a:bodyPr>
          <a:lstStyle/>
          <a:p>
            <a:r>
              <a:rPr lang="ru-RU" dirty="0"/>
              <a:t>Администрация округа инициировала в январе 2024г. муниципальный конкурс творческих, проектных работ «Моя Большая Шатура». Всего на конкурс поступило 93 работы из 10 образовательных учреждений округа. Проект нашей команды «Вторая жизнь узкоколейки» получил высокую оценку  и от лица главы Городского округа  А. В. </a:t>
            </a:r>
            <a:r>
              <a:rPr lang="ru-RU" dirty="0" err="1"/>
              <a:t>Артюхина</a:t>
            </a:r>
            <a:r>
              <a:rPr lang="ru-RU" dirty="0"/>
              <a:t> ребята были награждены дипломами 1 степени и премией </a:t>
            </a:r>
            <a:r>
              <a:rPr lang="ru-RU" dirty="0">
                <a:hlinkClick r:id="rId2"/>
              </a:rPr>
              <a:t>https://</a:t>
            </a:r>
            <a:r>
              <a:rPr lang="ru-RU" dirty="0" smtClean="0">
                <a:hlinkClick r:id="rId2"/>
              </a:rPr>
              <a:t>vk.com/public203213239</a:t>
            </a:r>
            <a:endParaRPr lang="ru-RU" dirty="0" smtClean="0"/>
          </a:p>
          <a:p>
            <a:r>
              <a:rPr lang="ru-RU" dirty="0" smtClean="0"/>
              <a:t>Апрель </a:t>
            </a:r>
            <a:r>
              <a:rPr lang="ru-RU" dirty="0"/>
              <a:t>2024 выиграли заочный этап Всероссийского конкурса «Мой город - моя забота» с проектом «Вторая жизнь узкоколейки»</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179007"/>
            <a:ext cx="4062569" cy="4062569"/>
          </a:xfrm>
          <a:prstGeom prst="rect">
            <a:avLst/>
          </a:prstGeom>
        </p:spPr>
      </p:pic>
      <p:pic>
        <p:nvPicPr>
          <p:cNvPr id="2050" name="Picture 2" descr="E:\Работа\Работа\КОНКУРСЫ\Цифровая волна 2024\ЛОГОТИП_ФИНАЛЬНЫЙ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4136186"/>
            <a:ext cx="1368152" cy="94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668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794</Words>
  <Application>Microsoft Office PowerPoint</Application>
  <PresentationFormat>Экран (16:9)</PresentationFormat>
  <Paragraphs>36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 Точки роста Как и куда расти в сельской школе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49</cp:revision>
  <dcterms:created xsi:type="dcterms:W3CDTF">2024-10-26T07:52:48Z</dcterms:created>
  <dcterms:modified xsi:type="dcterms:W3CDTF">2024-10-26T14:21:22Z</dcterms:modified>
</cp:coreProperties>
</file>